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2"/>
  </p:notesMasterIdLst>
  <p:sldIdLst>
    <p:sldId id="256" r:id="rId2"/>
    <p:sldId id="360" r:id="rId3"/>
    <p:sldId id="379" r:id="rId4"/>
    <p:sldId id="361" r:id="rId5"/>
    <p:sldId id="386" r:id="rId6"/>
    <p:sldId id="380" r:id="rId7"/>
    <p:sldId id="381" r:id="rId8"/>
    <p:sldId id="382" r:id="rId9"/>
    <p:sldId id="384" r:id="rId10"/>
    <p:sldId id="385" r:id="rId1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E711A"/>
    <a:srgbClr val="9655DD"/>
    <a:srgbClr val="66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0866" autoAdjust="0"/>
  </p:normalViewPr>
  <p:slideViewPr>
    <p:cSldViewPr>
      <p:cViewPr varScale="1">
        <p:scale>
          <a:sx n="65" d="100"/>
          <a:sy n="65" d="100"/>
        </p:scale>
        <p:origin x="8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9F38D1B4-684F-4BBB-9342-98A61EECEF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855AFF7D-14A8-415C-A062-1B510FA023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487B1E-E7AF-489E-A490-36E1A4D2E1F9}" type="datetimeFigureOut">
              <a:rPr lang="pl-PL"/>
              <a:pPr>
                <a:defRPr/>
              </a:pPr>
              <a:t>2019-03-26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xmlns="" id="{01B2A3D9-0BE5-45E6-9D77-1CF1CA4C45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xmlns="" id="{D0193743-C88C-45C5-BF18-B1896357F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9A54EBC-F346-43DA-A982-C7D134476D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28C8C72-1C01-4A57-AD55-5818DE25D9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6D9E88-7C37-4306-A188-EEFFDFFCDE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2500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7405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364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0112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6208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4960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1801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9E88-7C37-4306-A188-EEFFDFFCDE71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006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C867C8B-4F6D-457E-9D9E-92A10D22A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E2AB9E3-A1C7-444B-BA79-709516B8F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B0805E7-03DD-4030-BECD-C232919A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7C2E2C1-529E-4165-B0C7-E6EE5433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35389F3-6976-4C2A-9B11-676C9947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23DA-1D42-4B81-96B9-DF15B32B1F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953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A5EA6A2-103F-4594-B38C-104E896D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20C22DE-5635-4974-8976-78601C296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1C8D43E-C231-4DB3-ABC6-B259D113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CC2B6E1-D996-49FF-B21A-AB9B6F48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91A3A35-90EB-4382-82A6-9D2FA0C5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85A4-25DB-429A-A6AA-E6085AD470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205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32F89A31-26A4-496C-9BD3-8B3675F11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A549C1D-CA89-48DB-908E-62695845A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0EBE16F-B14B-4B64-AEEF-6000FDD12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FCBA2E9-FF93-4287-B24B-0CF8A887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B6361B8-2B53-448F-8736-2C328107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ECAB-7806-4949-A83C-C5E8016AF9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464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19C97B2-325B-4B4B-989E-9D4CCAA3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B60B72-658D-4F6C-955B-2D5F98EFA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49BD22C-23B0-4A6A-BB95-2FC4C3770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A20A454-80CD-477B-83BF-0572EC6D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2B859F-68E8-4AFF-857F-EC3A2188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BE9B-1DFF-4B3E-B31E-06CF18B8AC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236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3D4F6B-9806-425A-A53E-190BB918A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DB50FDB-B25D-4B18-9D44-8A6501C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EEFCCEF-EBC3-4C4F-A6C8-FA486055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C5D37C2-3707-45D2-AAE8-DCB1C756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70739DD-614A-46BA-BE34-E703BA92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473B-F642-4CD1-9226-7C137F5838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740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C8E375-D8DF-4428-BFED-F2C9CE2A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01CF9-1F2C-4C90-8174-740F419EB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D975478-6FA0-4395-AEDF-18D19F49D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62053F76-9A5C-4107-9923-EEEB1A58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B3FB03B3-5F4D-4CB3-ABCE-EB29EE40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DCA179BE-28CA-4782-B50A-E02AF0FF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BE7C-A659-48C8-9FF8-500AFA4DC7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054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9F1231-98DD-4A74-8A76-75077D52D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1690471-6A02-4550-937F-4FCA808B1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0C1FE15-0A1F-400C-AC25-D88F3666C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AD3E47D-A6E5-4161-9293-2AD11D4D7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4C015BB5-0B21-4991-8FF8-C343AB92D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xmlns="" id="{45301ED4-1604-4C23-B37B-EEF508F3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xmlns="" id="{AAED81FD-251A-4431-A0EA-4D7BD163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xmlns="" id="{FE7E0DD5-C06A-4CC8-9C15-A0183744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03BA-5164-48E7-BF36-CD0D20F4008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049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E1F669E-6F28-4595-88EB-76857998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E90B9C7A-225E-44D4-886E-773CFEB9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0560D7DC-9D5B-43D3-BC66-431AEA03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282EFAD5-D1E0-4624-AC54-03BF707F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8E43-0E72-4D80-87EA-DFD09C932C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343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xmlns="" id="{7EF666D6-05CD-4BC2-88B4-713FF0EC3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xmlns="" id="{E5023F90-EB09-4095-A8C9-E25EC3C5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xmlns="" id="{8501C8A1-D12E-4092-BCF0-30D21FAE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C327-935A-4386-86D0-BAAF7C261A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429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A1E4E5-0B8B-4261-B4D2-ABA33EA8E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F2A166E-5B8E-403E-9F69-5C4D1604D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432C134E-8EC7-474E-8909-449DCC16E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8A87558B-A427-41B1-B9C8-87A17491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43765E5E-C261-49EA-A931-72218697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C78D21DB-80CF-4536-A474-2EE5CC04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227FE-742C-4D27-A804-A9434FDDBD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264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B03E4B-6BC0-44B8-9EDC-B8C30D0FB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178914E6-1BA5-4E65-AA6F-CE82A1042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67C0599-22E9-45A3-9F23-3C5F715A8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E1107E5A-1873-4369-AD36-2E0E61F0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C8FA6012-B5CA-454B-8494-850BDAA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2951F6C6-9742-4E1A-85B2-9882968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1CE6D-2AAC-43F9-8ED0-1F1744F2DC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82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xmlns="" id="{143F1D7F-E871-4C49-8DAA-D5807CD1E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A5FF1A4-3C8A-4AE2-AB2F-AFBD3C30C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3B490A2-2184-408E-A24C-A6CB5CA6B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6CC6735-5A2C-4E2D-BB08-A5DEEEC15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5B65AE2-BB55-44DE-9B2E-08515CDBD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B4A50-B655-4C04-AD53-A84A78BE74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04919579-E424-4DEA-94ED-DB5C2648E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5481638"/>
            <a:ext cx="3548062" cy="111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l-PL" altLang="pl-PL" sz="2800" b="1" dirty="0">
                <a:solidFill>
                  <a:schemeClr val="tx2"/>
                </a:solidFill>
              </a:rPr>
              <a:t>prof. Katarzyna Dudka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l-PL" altLang="pl-PL" sz="2800" b="1" dirty="0">
                <a:solidFill>
                  <a:schemeClr val="tx2"/>
                </a:solidFill>
              </a:rPr>
              <a:t>SSR Ryszard Rutkowski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1B0DFAB2-EE48-483D-8944-B66B4AC7A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68760"/>
            <a:ext cx="6858000" cy="1618902"/>
          </a:xfrm>
        </p:spPr>
        <p:txBody>
          <a:bodyPr/>
          <a:lstStyle/>
          <a:p>
            <a:r>
              <a:rPr lang="pl-PL" dirty="0"/>
              <a:t>Postępowanie dyscyplinarne – kierunki zmian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Kwestie proceduralne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wprowadzenie pokrzywdzonego do postępowania: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2150" dirty="0"/>
              <a:t>obowiązek zawiadomienia o pierwszej rozprawie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2150" dirty="0"/>
              <a:t>bez praw strony</a:t>
            </a:r>
          </a:p>
          <a:p>
            <a:pPr marL="0" lvl="4" indent="0">
              <a:buNone/>
            </a:pPr>
            <a:endParaRPr lang="pl-PL" sz="2100" dirty="0"/>
          </a:p>
          <a:p>
            <a:pPr marL="342900" lvl="4" indent="-342900"/>
            <a:r>
              <a:rPr lang="pl-PL" sz="2100" dirty="0"/>
              <a:t>przywrócenie zasady </a:t>
            </a:r>
            <a:r>
              <a:rPr lang="pl-PL" sz="2100" dirty="0" err="1"/>
              <a:t>ne</a:t>
            </a:r>
            <a:r>
              <a:rPr lang="pl-PL" sz="2100" dirty="0"/>
              <a:t> </a:t>
            </a:r>
            <a:r>
              <a:rPr lang="pl-PL" sz="2100" dirty="0" err="1"/>
              <a:t>peius</a:t>
            </a:r>
            <a:r>
              <a:rPr lang="pl-PL" sz="2100" dirty="0"/>
              <a:t> w postępowaniu odwoławczym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przeniesienie możliwości zarządzenia przerwy w czynnościach z MS na IPSN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w pozostałym zakresie w zasadzie bez istotnych zmian</a:t>
            </a:r>
          </a:p>
        </p:txBody>
      </p:sp>
    </p:spTree>
    <p:extLst>
      <p:ext uri="{BB962C8B-B14F-4D97-AF65-F5344CB8AC3E}">
        <p14:creationId xmlns:p14="http://schemas.microsoft.com/office/powerpoint/2010/main" val="111859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0C1F1D4-9C05-42F6-B640-6F02E02B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algn="ctr"/>
            <a:r>
              <a:rPr lang="pl-PL" b="1" dirty="0"/>
              <a:t>Przewinienie dyscyplinarne - 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741924-AB5F-4E84-9A34-F6F0B450D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1. Sędzia odpowiada dyscyplinarnie za zawiniony i szkodliwy w stopniu wyższym niż znikomy czyn, stanowiący uchybienie godności urzędu lub obowiązkom służbowym (przewinienie dyscyplinarne).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2. Uchybieniem godności urzędu może być obraza przepisów prawa, o ile ma charakter oczywisty i rażący.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3. Sędzia odpowiada dyscyplinarnie także za swoje postępowanie przed objęciem stanowiska, jeżeli przez nie okazał się niegodnym urzędu sędziego.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918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0C1F1D4-9C05-42F6-B640-6F02E02B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algn="ctr"/>
            <a:r>
              <a:rPr lang="pl-PL" b="1" dirty="0"/>
              <a:t>Przewinienie dyscyplinarne - 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741924-AB5F-4E84-9A34-F6F0B450D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rezygnacja z pojęcia „przewinienia służbowego”</a:t>
            </a:r>
          </a:p>
          <a:p>
            <a:r>
              <a:rPr lang="pl-PL" dirty="0"/>
              <a:t>pozostawienie „deliktu orzeczniczego” z uwagi na:</a:t>
            </a:r>
          </a:p>
          <a:p>
            <a:pPr marL="0" indent="0">
              <a:buNone/>
            </a:pPr>
            <a:r>
              <a:rPr lang="pl-PL" dirty="0"/>
              <a:t>	- potrzebę reagowania na rażące i oczywiste naruszenia prawa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	- eliminację możliwości rozszerzającej wykładni „uchybienia godności urzędu” na każde naruszenie przepisów</a:t>
            </a:r>
          </a:p>
          <a:p>
            <a:pPr>
              <a:lnSpc>
                <a:spcPct val="150000"/>
              </a:lnSpc>
            </a:pPr>
            <a:r>
              <a:rPr lang="pl-PL" dirty="0"/>
              <a:t>rezygnacja z zapisu o uchybieniu uprzednio piastowanego urzędu (należy to rozważać w kontekście okazania się niegodnym urzędu sędziego)</a:t>
            </a:r>
          </a:p>
        </p:txBody>
      </p:sp>
    </p:spTree>
    <p:extLst>
      <p:ext uri="{BB962C8B-B14F-4D97-AF65-F5344CB8AC3E}">
        <p14:creationId xmlns:p14="http://schemas.microsoft.com/office/powerpoint/2010/main" val="369517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Kwestie materialnoprawne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pl-PL" dirty="0"/>
              <a:t>Skrócenie terminu przedawnienia do trzech lat (pięć w razie wszczęcia postępowania</a:t>
            </a:r>
          </a:p>
          <a:p>
            <a:pPr algn="just">
              <a:lnSpc>
                <a:spcPct val="160000"/>
              </a:lnSpc>
            </a:pPr>
            <a:r>
              <a:rPr lang="pl-PL" dirty="0"/>
              <a:t>Ewentualnie skrócenie terminu przedawnienia do roku od chwili, kiedy </a:t>
            </a:r>
            <a:r>
              <a:rPr lang="pl-PL" dirty="0" err="1"/>
              <a:t>RzDysc</a:t>
            </a:r>
            <a:r>
              <a:rPr lang="pl-PL" dirty="0"/>
              <a:t> dowiedział się o przewinieniu</a:t>
            </a:r>
          </a:p>
          <a:p>
            <a:pPr algn="just">
              <a:lnSpc>
                <a:spcPct val="160000"/>
              </a:lnSpc>
            </a:pPr>
            <a:r>
              <a:rPr lang="pl-PL" dirty="0"/>
              <a:t>Pozostawienie katalogu kar</a:t>
            </a:r>
          </a:p>
          <a:p>
            <a:pPr algn="just">
              <a:lnSpc>
                <a:spcPct val="160000"/>
              </a:lnSpc>
            </a:pPr>
            <a:r>
              <a:rPr lang="pl-PL" dirty="0"/>
              <a:t>Ewentualne wprowadzenie quasi środków karnych: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dirty="0"/>
              <a:t>	- obowiązek przeproszenia pokrzywdzonego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dirty="0"/>
              <a:t>	- publikacja wyroku</a:t>
            </a:r>
          </a:p>
          <a:p>
            <a:pPr marL="685800" lvl="2" indent="0" algn="just">
              <a:lnSpc>
                <a:spcPct val="160000"/>
              </a:lnSpc>
              <a:buNone/>
            </a:pPr>
            <a:endParaRPr lang="pl-PL" sz="2100" dirty="0"/>
          </a:p>
          <a:p>
            <a:pPr algn="just">
              <a:lnSpc>
                <a:spcPct val="16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341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Kwestie materialnoprawne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pl-PL" dirty="0"/>
              <a:t>do rozważenia kwestia możliwości ukarania grzywną i zakazem prowadzenia pojazdów w wykroczeniach drogowych</a:t>
            </a:r>
          </a:p>
          <a:p>
            <a:pPr algn="just">
              <a:lnSpc>
                <a:spcPct val="160000"/>
              </a:lnSpc>
            </a:pPr>
            <a:r>
              <a:rPr lang="pl-PL" dirty="0"/>
              <a:t>problem kary łącznej: </a:t>
            </a:r>
          </a:p>
          <a:p>
            <a:pPr lvl="2" algn="just">
              <a:lnSpc>
                <a:spcPct val="160000"/>
              </a:lnSpc>
            </a:pPr>
            <a:r>
              <a:rPr lang="pl-PL" sz="2100" dirty="0"/>
              <a:t>łączenie wszystkich kar do jednej kary najsurowszej</a:t>
            </a:r>
          </a:p>
          <a:p>
            <a:pPr lvl="2" algn="just">
              <a:lnSpc>
                <a:spcPct val="160000"/>
              </a:lnSpc>
            </a:pPr>
            <a:r>
              <a:rPr lang="pl-PL" sz="2100" dirty="0"/>
              <a:t>łączenie niektórych kar</a:t>
            </a:r>
          </a:p>
          <a:p>
            <a:pPr lvl="2" algn="just">
              <a:lnSpc>
                <a:spcPct val="160000"/>
              </a:lnSpc>
            </a:pPr>
            <a:r>
              <a:rPr lang="pl-PL" sz="2100" dirty="0"/>
              <a:t>wymierzanie jednej kary za wszystkie przewinienia</a:t>
            </a:r>
          </a:p>
          <a:p>
            <a:pPr lvl="2" algn="just">
              <a:lnSpc>
                <a:spcPct val="160000"/>
              </a:lnSpc>
            </a:pPr>
            <a:endParaRPr lang="pl-PL" dirty="0"/>
          </a:p>
          <a:p>
            <a:pPr algn="just">
              <a:lnSpc>
                <a:spcPct val="16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60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sądów dyscyplinarnych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problem Izby Dyscyplinarnej SN:</a:t>
            </a:r>
          </a:p>
          <a:p>
            <a:pPr lvl="2">
              <a:lnSpc>
                <a:spcPct val="150000"/>
              </a:lnSpc>
            </a:pPr>
            <a:r>
              <a:rPr lang="pl-PL" sz="1800" dirty="0"/>
              <a:t>pozostawienie</a:t>
            </a:r>
          </a:p>
          <a:p>
            <a:pPr lvl="2">
              <a:lnSpc>
                <a:spcPct val="150000"/>
              </a:lnSpc>
            </a:pPr>
            <a:r>
              <a:rPr lang="pl-PL" sz="1800" dirty="0"/>
              <a:t>likwidacja</a:t>
            </a:r>
          </a:p>
          <a:p>
            <a:pPr marL="342900" lvl="2" indent="-342900">
              <a:lnSpc>
                <a:spcPct val="150000"/>
              </a:lnSpc>
            </a:pPr>
            <a:r>
              <a:rPr lang="pl-PL" sz="2100" dirty="0"/>
              <a:t>likwidacja odrębnej struktury i składu sądów dyscyplinarnych</a:t>
            </a:r>
          </a:p>
          <a:p>
            <a:pPr marL="342900" lvl="2" indent="-342900">
              <a:lnSpc>
                <a:spcPct val="150000"/>
              </a:lnSpc>
            </a:pPr>
            <a:r>
              <a:rPr lang="pl-PL" sz="2100" dirty="0"/>
              <a:t>przywrócenie sądownictwa dyscyplinarnego I instancji sądom apelacyjnym</a:t>
            </a:r>
          </a:p>
          <a:p>
            <a:pPr marL="1028700" lvl="4" indent="-342900">
              <a:lnSpc>
                <a:spcPct val="150000"/>
              </a:lnSpc>
            </a:pPr>
            <a:r>
              <a:rPr lang="pl-PL" sz="1800" dirty="0"/>
              <a:t>wszyscy SSA sędziami dyscyplinarnymi</a:t>
            </a:r>
          </a:p>
          <a:p>
            <a:pPr marL="1028700" lvl="4" indent="-342900">
              <a:lnSpc>
                <a:spcPct val="150000"/>
              </a:lnSpc>
            </a:pPr>
            <a:r>
              <a:rPr lang="pl-PL" sz="1800" dirty="0"/>
              <a:t>niektórzy SSA sędziami dyscyplinarnymi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obsługa spraw dyscyplinarnych – Wydział Karny</a:t>
            </a:r>
          </a:p>
          <a:p>
            <a:pPr marL="342900" lvl="4" indent="-342900">
              <a:lnSpc>
                <a:spcPct val="150000"/>
              </a:lnSpc>
            </a:pPr>
            <a:endParaRPr lang="pl-PL" sz="2100" dirty="0"/>
          </a:p>
          <a:p>
            <a:pPr marL="342900" lvl="4" indent="-342900"/>
            <a:endParaRPr lang="pl-PL" sz="2100" dirty="0"/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444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Struktura sądów dyscyplinarnych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rmAutofit lnSpcReduction="10000"/>
          </a:bodyPr>
          <a:lstStyle/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skład sądu losowany (zawodowy):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1800" dirty="0"/>
              <a:t>jeden sędzia pośród karnistów (zawsze przewodniczy)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1800" dirty="0"/>
              <a:t>jeden sędzia pośród sędziów tego pionu co obwiniony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1800" dirty="0"/>
              <a:t>jeden sędzia z pozostałych wydziałów</a:t>
            </a:r>
          </a:p>
          <a:p>
            <a:pPr marL="685800" lvl="6" indent="0">
              <a:lnSpc>
                <a:spcPct val="150000"/>
              </a:lnSpc>
              <a:buNone/>
            </a:pPr>
            <a:r>
              <a:rPr lang="pl-PL" sz="1800" dirty="0"/>
              <a:t>referenta wskazuje Prezes SD</a:t>
            </a:r>
          </a:p>
          <a:p>
            <a:pPr>
              <a:lnSpc>
                <a:spcPct val="150000"/>
              </a:lnSpc>
            </a:pPr>
            <a:r>
              <a:rPr lang="pl-PL" dirty="0"/>
              <a:t>skład sądu II instancji: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analogicznie jak w SSA w razie likwidacji ID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w razie pozostawienia ID – trzyosobowy z tej izby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w razie orzeczenia kary złożenia z urzędu – pięcioosobowy</a:t>
            </a:r>
            <a:endParaRPr lang="pl-PL" sz="2100" dirty="0"/>
          </a:p>
          <a:p>
            <a:pPr marL="342900" lvl="2" indent="-342900">
              <a:lnSpc>
                <a:spcPct val="150000"/>
              </a:lnSpc>
            </a:pPr>
            <a:r>
              <a:rPr lang="pl-PL" sz="2100" dirty="0"/>
              <a:t>kwestia ławników w SN</a:t>
            </a:r>
            <a:endParaRPr lang="pl-PL" sz="1900" dirty="0"/>
          </a:p>
          <a:p>
            <a:pPr marL="342900" lvl="4" indent="-342900">
              <a:lnSpc>
                <a:spcPct val="150000"/>
              </a:lnSpc>
            </a:pPr>
            <a:endParaRPr lang="pl-PL" sz="2150" dirty="0"/>
          </a:p>
          <a:p>
            <a:pPr marL="342900" lvl="4" indent="-342900"/>
            <a:endParaRPr lang="pl-PL" sz="2100" dirty="0"/>
          </a:p>
          <a:p>
            <a:pPr marL="342900" lvl="4" indent="-342900"/>
            <a:endParaRPr lang="pl-PL" sz="2100" dirty="0"/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258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Rzecznik Dyscyplinarny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Rzecznik Dyscyplinarny Sędziów Sądów </a:t>
            </a:r>
            <a:r>
              <a:rPr lang="pl-PL" dirty="0" err="1"/>
              <a:t>Powszechynych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dwóch Z-</a:t>
            </a:r>
            <a:r>
              <a:rPr lang="pl-PL" dirty="0" err="1"/>
              <a:t>ców</a:t>
            </a:r>
            <a:r>
              <a:rPr lang="pl-PL" dirty="0"/>
              <a:t> </a:t>
            </a:r>
            <a:r>
              <a:rPr lang="pl-PL" dirty="0" err="1"/>
              <a:t>RzDyscSSP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rzecznicy dyscyplinarni przy SA (nie z-</a:t>
            </a:r>
            <a:r>
              <a:rPr lang="pl-PL" dirty="0" err="1"/>
              <a:t>cy</a:t>
            </a:r>
            <a:r>
              <a:rPr lang="pl-PL" dirty="0"/>
              <a:t> </a:t>
            </a:r>
            <a:r>
              <a:rPr lang="pl-PL" dirty="0" err="1"/>
              <a:t>RzDyscSSP</a:t>
            </a:r>
            <a:r>
              <a:rPr lang="pl-PL" dirty="0"/>
              <a:t>)</a:t>
            </a:r>
          </a:p>
          <a:p>
            <a:pPr>
              <a:lnSpc>
                <a:spcPct val="150000"/>
              </a:lnSpc>
            </a:pPr>
            <a:r>
              <a:rPr lang="pl-PL" dirty="0"/>
              <a:t>likwidacja rzeczników (obecnie z-</a:t>
            </a:r>
            <a:r>
              <a:rPr lang="pl-PL" dirty="0" err="1"/>
              <a:t>ców</a:t>
            </a:r>
            <a:r>
              <a:rPr lang="pl-PL" dirty="0"/>
              <a:t>  </a:t>
            </a:r>
            <a:r>
              <a:rPr lang="pl-PL" dirty="0" err="1"/>
              <a:t>RzDyscSSP</a:t>
            </a:r>
            <a:r>
              <a:rPr lang="pl-PL" dirty="0"/>
              <a:t>) na poziomie SO z uwagi na małą ilość spraw</a:t>
            </a:r>
          </a:p>
          <a:p>
            <a:pPr>
              <a:lnSpc>
                <a:spcPct val="150000"/>
              </a:lnSpc>
            </a:pPr>
            <a:r>
              <a:rPr lang="pl-PL" dirty="0"/>
              <a:t>wybór </a:t>
            </a:r>
            <a:r>
              <a:rPr lang="pl-PL" dirty="0" err="1"/>
              <a:t>RzDyscSSP</a:t>
            </a:r>
            <a:r>
              <a:rPr lang="pl-PL" dirty="0"/>
              <a:t> i jego z-</a:t>
            </a:r>
            <a:r>
              <a:rPr lang="pl-PL" dirty="0" err="1"/>
              <a:t>ców</a:t>
            </a:r>
            <a:r>
              <a:rPr lang="pl-PL" dirty="0"/>
              <a:t> przez KRS pośród kandydatów zgromadzeń ogólnych apelacji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wybór rzeczników dyscyplinarnych przy SA przez zgromadzenia ogólne apelacji (kandydatury przedstawione przez kolegia SO i SA)</a:t>
            </a:r>
          </a:p>
          <a:p>
            <a:pPr marL="342900" lvl="4" indent="-342900"/>
            <a:endParaRPr lang="pl-PL" sz="2100" dirty="0"/>
          </a:p>
          <a:p>
            <a:pPr marL="342900" lvl="4" indent="-342900"/>
            <a:endParaRPr lang="pl-PL" sz="2100" dirty="0"/>
          </a:p>
          <a:p>
            <a:pPr marL="685800" lvl="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68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4ED65-52D5-4C2F-A9BF-EECC83C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Kwestie proceduralne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6E8B6C-D88A-4E29-AEE4-4F77EA54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5"/>
            <a:ext cx="7886700" cy="4896544"/>
          </a:xfrm>
        </p:spPr>
        <p:txBody>
          <a:bodyPr>
            <a:normAutofit lnSpcReduction="10000"/>
          </a:bodyPr>
          <a:lstStyle/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pełnomocnik już na etapie czynności wyjaśniających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ograniczenie czynności wyjaśniających do dokumentów i oświadczenia sędziego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decyzja co do formy oświadczenia (pisemne/ustne) pozostawiona woli sędziego</a:t>
            </a:r>
          </a:p>
          <a:p>
            <a:pPr marL="342900" lvl="4" indent="-342900">
              <a:lnSpc>
                <a:spcPct val="150000"/>
              </a:lnSpc>
            </a:pPr>
            <a:r>
              <a:rPr lang="pl-PL" sz="2100" dirty="0"/>
              <a:t>zmiany w kierunku zrównania uprawnień obwinionego z regulacjami w </a:t>
            </a:r>
            <a:r>
              <a:rPr lang="pl-PL" sz="2100" dirty="0" err="1"/>
              <a:t>kpk</a:t>
            </a:r>
            <a:r>
              <a:rPr lang="pl-PL" sz="2100" dirty="0"/>
              <a:t>: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2150" dirty="0"/>
              <a:t>rezygnacja z prekluzji dowodowej</a:t>
            </a:r>
          </a:p>
          <a:p>
            <a:pPr marL="1028700" lvl="6" indent="-342900">
              <a:lnSpc>
                <a:spcPct val="150000"/>
              </a:lnSpc>
            </a:pPr>
            <a:r>
              <a:rPr lang="pl-PL" sz="2150" dirty="0"/>
              <a:t>wyłączenie możliwości prowadzenia sprawy pod nieobecność usprawiedliwioną obwinionego bądź obrońcy</a:t>
            </a:r>
          </a:p>
          <a:p>
            <a:pPr marL="342900" lvl="4" indent="-342900"/>
            <a:endParaRPr lang="pl-PL" sz="2100" dirty="0"/>
          </a:p>
          <a:p>
            <a:pPr marL="342900" lvl="4" indent="-342900"/>
            <a:endParaRPr lang="pl-PL" sz="2100" dirty="0"/>
          </a:p>
          <a:p>
            <a:pPr marL="685800" lvl="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04173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5904</TotalTime>
  <Words>448</Words>
  <Application>Microsoft Office PowerPoint</Application>
  <PresentationFormat>Pokaz na ekranie (4:3)</PresentationFormat>
  <Paragraphs>80</Paragraphs>
  <Slides>10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Postępowanie dyscyplinarne – kierunki zmian</vt:lpstr>
      <vt:lpstr>Przewinienie dyscyplinarne - definicja</vt:lpstr>
      <vt:lpstr>Przewinienie dyscyplinarne - definicja</vt:lpstr>
      <vt:lpstr>Kwestie materialnoprawne</vt:lpstr>
      <vt:lpstr>Kwestie materialnoprawne</vt:lpstr>
      <vt:lpstr>Struktura sądów dyscyplinarnych</vt:lpstr>
      <vt:lpstr>Struktura sądów dyscyplinarnych</vt:lpstr>
      <vt:lpstr>Rzecznik Dyscyplinarny</vt:lpstr>
      <vt:lpstr>Kwestie proceduralne</vt:lpstr>
      <vt:lpstr>Kwestie proceduralne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zrobić dobrą prezentację?</dc:title>
  <dc:creator>Użytkownik</dc:creator>
  <cp:lastModifiedBy>user</cp:lastModifiedBy>
  <cp:revision>18</cp:revision>
  <dcterms:created xsi:type="dcterms:W3CDTF">2019-02-09T22:47:19Z</dcterms:created>
  <dcterms:modified xsi:type="dcterms:W3CDTF">2019-03-26T17:49:47Z</dcterms:modified>
</cp:coreProperties>
</file>